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Poppins ExtraBold" charset="1" panose="00000900000000000000"/>
      <p:regular r:id="rId14"/>
    </p:embeddedFont>
    <p:embeddedFont>
      <p:font typeface="Poppins ExtraBold Bold" charset="1" panose="00000A00000000000000"/>
      <p:regular r:id="rId15"/>
    </p:embeddedFont>
    <p:embeddedFont>
      <p:font typeface="Poppins ExtraBold Italics" charset="1" panose="00000900000000000000"/>
      <p:regular r:id="rId16"/>
    </p:embeddedFont>
    <p:embeddedFont>
      <p:font typeface="Poppins ExtraBold Bold Italics" charset="1" panose="00000A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48" Target="slides/slide27.xml" Type="http://schemas.openxmlformats.org/officeDocument/2006/relationships/slide"/><Relationship Id="rId49" Target="slides/slide28.xml" Type="http://schemas.openxmlformats.org/officeDocument/2006/relationships/slide"/><Relationship Id="rId5" Target="tableStyles.xml" Type="http://schemas.openxmlformats.org/officeDocument/2006/relationships/tableStyles"/><Relationship Id="rId50" Target="slides/slide29.xml" Type="http://schemas.openxmlformats.org/officeDocument/2006/relationships/slide"/><Relationship Id="rId51" Target="slides/slide30.xml" Type="http://schemas.openxmlformats.org/officeDocument/2006/relationships/slide"/><Relationship Id="rId52" Target="slides/slide31.xml" Type="http://schemas.openxmlformats.org/officeDocument/2006/relationships/slide"/><Relationship Id="rId53" Target="slides/slide32.xml" Type="http://schemas.openxmlformats.org/officeDocument/2006/relationships/slide"/><Relationship Id="rId54" Target="slides/slide33.xml" Type="http://schemas.openxmlformats.org/officeDocument/2006/relationships/slide"/><Relationship Id="rId55" Target="slides/slide34.xml" Type="http://schemas.openxmlformats.org/officeDocument/2006/relationships/slide"/><Relationship Id="rId56" Target="slides/slide35.xml" Type="http://schemas.openxmlformats.org/officeDocument/2006/relationships/slide"/><Relationship Id="rId57" Target="slides/slide36.xml" Type="http://schemas.openxmlformats.org/officeDocument/2006/relationships/slide"/><Relationship Id="rId58" Target="slides/slide37.xml" Type="http://schemas.openxmlformats.org/officeDocument/2006/relationships/slide"/><Relationship Id="rId59" Target="slides/slide3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111831" y="255423"/>
            <a:ext cx="1498931" cy="149893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41602" y="3622247"/>
            <a:ext cx="14988168" cy="15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8"/>
              </a:lnSpc>
            </a:pPr>
            <a:r>
              <a:rPr lang="en-US" sz="5484" spc="274">
                <a:solidFill>
                  <a:srgbClr val="2B4A9D"/>
                </a:solidFill>
                <a:latin typeface="Poppins ExtraBold Bold"/>
              </a:rPr>
              <a:t>TELEMATICS CONTROL UNIT IN MODERN VEHICLES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67467" y="1473825"/>
            <a:ext cx="8953067" cy="881317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0498" y="148153"/>
            <a:ext cx="1532700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Canva Sans Bold"/>
              </a:rPr>
              <a:t>SYSTEM ARCHITECTURE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1768" r="0" b="1768"/>
          <a:stretch>
            <a:fillRect/>
          </a:stretch>
        </p:blipFill>
        <p:spPr>
          <a:xfrm flipH="false" flipV="false" rot="0">
            <a:off x="2955318" y="2448627"/>
            <a:ext cx="14560295" cy="744321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23218" y="906955"/>
            <a:ext cx="7200031" cy="103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3810" spc="190">
                <a:solidFill>
                  <a:srgbClr val="FFFFFF"/>
                </a:solidFill>
                <a:latin typeface="Canva Sans"/>
              </a:rPr>
              <a:t>Part 1: Automotive Dead Reckoning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8739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128411"/>
            <a:ext cx="13806879" cy="1259922"/>
            <a:chOff x="0" y="0"/>
            <a:chExt cx="5036787" cy="45962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036787" cy="459623"/>
            </a:xfrm>
            <a:custGeom>
              <a:avLst/>
              <a:gdLst/>
              <a:ahLst/>
              <a:cxnLst/>
              <a:rect r="r" b="b" t="t" l="l"/>
              <a:pathLst>
                <a:path h="459623" w="5036787">
                  <a:moveTo>
                    <a:pt x="0" y="0"/>
                  </a:moveTo>
                  <a:lnTo>
                    <a:pt x="5036787" y="0"/>
                  </a:lnTo>
                  <a:lnTo>
                    <a:pt x="5036787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3855058"/>
            <a:ext cx="16468208" cy="1259922"/>
            <a:chOff x="0" y="0"/>
            <a:chExt cx="6007647" cy="45962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007647" cy="459623"/>
            </a:xfrm>
            <a:custGeom>
              <a:avLst/>
              <a:gdLst/>
              <a:ahLst/>
              <a:cxnLst/>
              <a:rect r="r" b="b" t="t" l="l"/>
              <a:pathLst>
                <a:path h="459623" w="6007647">
                  <a:moveTo>
                    <a:pt x="0" y="0"/>
                  </a:moveTo>
                  <a:lnTo>
                    <a:pt x="6007647" y="0"/>
                  </a:lnTo>
                  <a:lnTo>
                    <a:pt x="6007647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5953180"/>
            <a:ext cx="18288000" cy="2103329"/>
            <a:chOff x="0" y="0"/>
            <a:chExt cx="6544065" cy="752642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544065" cy="752642"/>
            </a:xfrm>
            <a:custGeom>
              <a:avLst/>
              <a:gdLst/>
              <a:ahLst/>
              <a:cxnLst/>
              <a:rect r="r" b="b" t="t" l="l"/>
              <a:pathLst>
                <a:path h="752642" w="6544065">
                  <a:moveTo>
                    <a:pt x="0" y="0"/>
                  </a:moveTo>
                  <a:lnTo>
                    <a:pt x="6544065" y="0"/>
                  </a:lnTo>
                  <a:lnTo>
                    <a:pt x="6544065" y="752642"/>
                  </a:lnTo>
                  <a:lnTo>
                    <a:pt x="0" y="75264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126379" y="512248"/>
            <a:ext cx="6269467" cy="177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0"/>
              </a:lnSpc>
            </a:pPr>
            <a:r>
              <a:rPr lang="en-US" sz="5121">
                <a:solidFill>
                  <a:srgbClr val="FFFFFF"/>
                </a:solidFill>
                <a:latin typeface="Canva Sans Bold"/>
              </a:rPr>
              <a:t>Problem statement</a:t>
            </a:r>
          </a:p>
          <a:p>
            <a:pPr algn="ctr">
              <a:lnSpc>
                <a:spcPts val="717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3153519" y="2120851"/>
            <a:ext cx="10271721" cy="107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2"/>
              </a:lnSpc>
            </a:pPr>
            <a:r>
              <a:rPr lang="en-US" sz="6301">
                <a:solidFill>
                  <a:srgbClr val="FFFFFF"/>
                </a:solidFill>
                <a:latin typeface="Canva Sans Bold"/>
              </a:rPr>
              <a:t>obstruction of GPS signals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3992365"/>
            <a:ext cx="14991400" cy="97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2"/>
              </a:lnSpc>
            </a:pPr>
            <a:r>
              <a:rPr lang="en-US" sz="5701">
                <a:solidFill>
                  <a:srgbClr val="FFFFFF"/>
                </a:solidFill>
                <a:latin typeface="Canva Sans Bold"/>
              </a:rPr>
              <a:t>inaccurate location information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7275" y="6043614"/>
            <a:ext cx="17259300" cy="174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</a:rPr>
              <a:t>effectively &amp; quickly respond of emergency services means the difference between life and death.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2170180" y="2902589"/>
            <a:ext cx="5178049" cy="7384411"/>
            <a:chOff x="0" y="0"/>
            <a:chExt cx="2354580" cy="335786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6554976" y="2902589"/>
            <a:ext cx="5178049" cy="7384411"/>
            <a:chOff x="0" y="0"/>
            <a:chExt cx="2354580" cy="335786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939771" y="2902589"/>
            <a:ext cx="5178049" cy="7384411"/>
            <a:chOff x="0" y="0"/>
            <a:chExt cx="2354580" cy="335786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37418" y="4364674"/>
            <a:ext cx="4368213" cy="327194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10163" t="0" r="10163" b="0"/>
          <a:stretch>
            <a:fillRect/>
          </a:stretch>
        </p:blipFill>
        <p:spPr>
          <a:xfrm flipH="false" flipV="false" rot="0">
            <a:off x="7053251" y="4364674"/>
            <a:ext cx="4182756" cy="327194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6880"/>
          <a:stretch>
            <a:fillRect/>
          </a:stretch>
        </p:blipFill>
        <p:spPr>
          <a:xfrm flipH="false" flipV="false" rot="0">
            <a:off x="12579892" y="4364674"/>
            <a:ext cx="4459367" cy="275332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37418" y="7933490"/>
            <a:ext cx="4182756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spc="559">
                <a:solidFill>
                  <a:srgbClr val="FFFFFF"/>
                </a:solidFill>
                <a:latin typeface="Canva Sans Bold"/>
              </a:rPr>
              <a:t>GPS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52622" y="7933490"/>
            <a:ext cx="4182756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spc="559">
                <a:solidFill>
                  <a:srgbClr val="FFFFFF"/>
                </a:solidFill>
                <a:latin typeface="Canva Sans Bold"/>
              </a:rPr>
              <a:t>IMU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79892" y="8077636"/>
            <a:ext cx="467940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spc="419">
                <a:solidFill>
                  <a:srgbClr val="FFFFFF"/>
                </a:solidFill>
                <a:latin typeface="Canva Sans Bold"/>
              </a:rPr>
              <a:t>SPEEDOMETER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77332" y="348621"/>
            <a:ext cx="16094837" cy="122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Canva Sans Bold"/>
              </a:rPr>
              <a:t>fusing the data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6375565" y="-3982514"/>
            <a:ext cx="1629197" cy="10740930"/>
            <a:chOff x="0" y="0"/>
            <a:chExt cx="2354580" cy="15523221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53310" cy="15523221"/>
            </a:xfrm>
            <a:custGeom>
              <a:avLst/>
              <a:gdLst/>
              <a:ahLst/>
              <a:cxnLst/>
              <a:rect r="r" b="b" t="t" l="l"/>
              <a:pathLst>
                <a:path h="15523221" w="2353310">
                  <a:moveTo>
                    <a:pt x="784860" y="15455911"/>
                  </a:moveTo>
                  <a:cubicBezTo>
                    <a:pt x="905510" y="15496550"/>
                    <a:pt x="1042670" y="15523221"/>
                    <a:pt x="1177290" y="15523221"/>
                  </a:cubicBezTo>
                  <a:cubicBezTo>
                    <a:pt x="1311910" y="15523221"/>
                    <a:pt x="1441450" y="15500361"/>
                    <a:pt x="1560830" y="15459721"/>
                  </a:cubicBezTo>
                  <a:cubicBezTo>
                    <a:pt x="1563370" y="15458450"/>
                    <a:pt x="1565910" y="15458450"/>
                    <a:pt x="1568450" y="15457181"/>
                  </a:cubicBezTo>
                  <a:cubicBezTo>
                    <a:pt x="2016760" y="15294621"/>
                    <a:pt x="2346960" y="14865361"/>
                    <a:pt x="2353310" y="1432477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313770"/>
                  </a:lnTo>
                  <a:cubicBezTo>
                    <a:pt x="6350" y="14867900"/>
                    <a:pt x="331470" y="15297161"/>
                    <a:pt x="784860" y="15455911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568482" y="3772526"/>
            <a:ext cx="829509" cy="1966473"/>
            <a:chOff x="0" y="0"/>
            <a:chExt cx="2354580" cy="558188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568482" y="5414861"/>
            <a:ext cx="829509" cy="1966473"/>
            <a:chOff x="0" y="0"/>
            <a:chExt cx="2354580" cy="5581882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42168" y="264868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2643" y="4460537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2168" y="6102872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9224" y="857018"/>
            <a:ext cx="9780102" cy="1844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FFFFFF"/>
                </a:solidFill>
                <a:latin typeface="Canva Sans Bold"/>
              </a:rPr>
              <a:t>Why use IMU&amp;GPS and Speedometer ?</a:t>
            </a:r>
          </a:p>
          <a:p>
            <a:pPr algn="ctr">
              <a:lnSpc>
                <a:spcPts val="960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223300" y="2644488"/>
            <a:ext cx="14570893" cy="173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Their error dynamics are completely different and uncorrelated that mean of one of these failed The others are unlikely to fail. </a:t>
            </a:r>
          </a:p>
          <a:p>
            <a:pPr algn="ctr">
              <a:lnSpc>
                <a:spcPts val="61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223300" y="4388803"/>
            <a:ext cx="16064700" cy="109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IMU and speedometer provides smoothing of the GPS signal and continue to estimate the car state during GPS outage.</a:t>
            </a:r>
          </a:p>
          <a:p>
            <a:pPr>
              <a:lnSpc>
                <a:spcPts val="14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223300" y="6112397"/>
            <a:ext cx="12872526" cy="185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GPS provides absolute positioning information to reduce IMU drifts.</a:t>
            </a:r>
          </a:p>
          <a:p>
            <a:pPr algn="ctr">
              <a:lnSpc>
                <a:spcPts val="1106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-5400000">
            <a:off x="613946" y="6981444"/>
            <a:ext cx="829509" cy="1966473"/>
            <a:chOff x="0" y="0"/>
            <a:chExt cx="2354580" cy="5581882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76816" y="7669455"/>
            <a:ext cx="4870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23300" y="7492776"/>
            <a:ext cx="15867663" cy="313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IMU and speedometer provided with the proper vehicle’s motion dynamics into the information fusion process can provide a good estimation of the car’s position during GPS outage 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9370" y="398739"/>
            <a:ext cx="11862062" cy="1259922"/>
            <a:chOff x="0" y="0"/>
            <a:chExt cx="4327312" cy="4596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327312" cy="459623"/>
            </a:xfrm>
            <a:custGeom>
              <a:avLst/>
              <a:gdLst/>
              <a:ahLst/>
              <a:cxnLst/>
              <a:rect r="r" b="b" t="t" l="l"/>
              <a:pathLst>
                <a:path h="459623" w="4327312">
                  <a:moveTo>
                    <a:pt x="0" y="0"/>
                  </a:moveTo>
                  <a:lnTo>
                    <a:pt x="4327312" y="0"/>
                  </a:lnTo>
                  <a:lnTo>
                    <a:pt x="4327312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4694" y="2316828"/>
            <a:ext cx="13448623" cy="1259922"/>
            <a:chOff x="0" y="0"/>
            <a:chExt cx="4906094" cy="45962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06094" cy="459623"/>
            </a:xfrm>
            <a:custGeom>
              <a:avLst/>
              <a:gdLst/>
              <a:ahLst/>
              <a:cxnLst/>
              <a:rect r="r" b="b" t="t" l="l"/>
              <a:pathLst>
                <a:path h="459623" w="4906094">
                  <a:moveTo>
                    <a:pt x="0" y="0"/>
                  </a:moveTo>
                  <a:lnTo>
                    <a:pt x="4906094" y="0"/>
                  </a:lnTo>
                  <a:lnTo>
                    <a:pt x="4906094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4138611"/>
            <a:ext cx="12604163" cy="1259922"/>
            <a:chOff x="0" y="0"/>
            <a:chExt cx="4598033" cy="45962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598033" cy="459623"/>
            </a:xfrm>
            <a:custGeom>
              <a:avLst/>
              <a:gdLst/>
              <a:ahLst/>
              <a:cxnLst/>
              <a:rect r="r" b="b" t="t" l="l"/>
              <a:pathLst>
                <a:path h="459623" w="4598033">
                  <a:moveTo>
                    <a:pt x="0" y="0"/>
                  </a:moveTo>
                  <a:lnTo>
                    <a:pt x="4598033" y="0"/>
                  </a:lnTo>
                  <a:lnTo>
                    <a:pt x="4598033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5960508"/>
            <a:ext cx="16084362" cy="1259922"/>
            <a:chOff x="0" y="0"/>
            <a:chExt cx="5867619" cy="459623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867619" cy="459623"/>
            </a:xfrm>
            <a:custGeom>
              <a:avLst/>
              <a:gdLst/>
              <a:ahLst/>
              <a:cxnLst/>
              <a:rect r="r" b="b" t="t" l="l"/>
              <a:pathLst>
                <a:path h="459623" w="5867619">
                  <a:moveTo>
                    <a:pt x="0" y="0"/>
                  </a:moveTo>
                  <a:lnTo>
                    <a:pt x="5867619" y="0"/>
                  </a:lnTo>
                  <a:lnTo>
                    <a:pt x="5867619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345766" y="255864"/>
            <a:ext cx="7242215" cy="130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Canva Sans Bold"/>
              </a:rPr>
              <a:t>Why use ES-KF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9370" y="2552461"/>
            <a:ext cx="13448623" cy="71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Better performance compared to vanilla EKF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516277" y="4374244"/>
            <a:ext cx="12275980" cy="71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less computation compared to UKF+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074808"/>
            <a:ext cx="15055662" cy="227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Easy to Work with rotational quantities like Quaternion 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6391" y="398739"/>
            <a:ext cx="11094371" cy="1259922"/>
            <a:chOff x="0" y="0"/>
            <a:chExt cx="4047257" cy="4596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047256" cy="459623"/>
            </a:xfrm>
            <a:custGeom>
              <a:avLst/>
              <a:gdLst/>
              <a:ahLst/>
              <a:cxnLst/>
              <a:rect r="r" b="b" t="t" l="l"/>
              <a:pathLst>
                <a:path h="459623" w="4047256">
                  <a:moveTo>
                    <a:pt x="0" y="0"/>
                  </a:moveTo>
                  <a:lnTo>
                    <a:pt x="4047256" y="0"/>
                  </a:lnTo>
                  <a:lnTo>
                    <a:pt x="4047256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93675" y="3382999"/>
            <a:ext cx="12883373" cy="1259922"/>
            <a:chOff x="0" y="0"/>
            <a:chExt cx="4699890" cy="45962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699889" cy="459623"/>
            </a:xfrm>
            <a:custGeom>
              <a:avLst/>
              <a:gdLst/>
              <a:ahLst/>
              <a:cxnLst/>
              <a:rect r="r" b="b" t="t" l="l"/>
              <a:pathLst>
                <a:path h="459623" w="4699889">
                  <a:moveTo>
                    <a:pt x="0" y="0"/>
                  </a:moveTo>
                  <a:lnTo>
                    <a:pt x="4699889" y="0"/>
                  </a:lnTo>
                  <a:lnTo>
                    <a:pt x="4699889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35502" y="6001833"/>
            <a:ext cx="11094371" cy="1259922"/>
            <a:chOff x="0" y="0"/>
            <a:chExt cx="4047257" cy="459623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047256" cy="459623"/>
            </a:xfrm>
            <a:custGeom>
              <a:avLst/>
              <a:gdLst/>
              <a:ahLst/>
              <a:cxnLst/>
              <a:rect r="r" b="b" t="t" l="l"/>
              <a:pathLst>
                <a:path h="459623" w="4047256">
                  <a:moveTo>
                    <a:pt x="0" y="0"/>
                  </a:moveTo>
                  <a:lnTo>
                    <a:pt x="4047256" y="0"/>
                  </a:lnTo>
                  <a:lnTo>
                    <a:pt x="4047256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280594" y="332111"/>
            <a:ext cx="9226323" cy="125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FFFFFF"/>
                </a:solidFill>
                <a:latin typeface="Canva Sans Bold"/>
              </a:rPr>
              <a:t>ES-EKF coupling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01260" y="3609107"/>
            <a:ext cx="10422017" cy="75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Canva Sans Bold"/>
              </a:rPr>
              <a:t>lossy coupled sensor fusion approach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6211430"/>
            <a:ext cx="11094371" cy="81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why a loosely coupled?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470269"/>
            <a:ext cx="16230600" cy="678803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379286" y="678068"/>
            <a:ext cx="13529429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2B4A9D"/>
                </a:solidFill>
                <a:latin typeface="Canva Sans Bold"/>
              </a:rPr>
              <a:t>Proposed algorithm for GPS outage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2552893"/>
            <a:ext cx="6398361" cy="639836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44000" y="-207124"/>
            <a:ext cx="6835755" cy="1049412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81737" y="3754736"/>
            <a:ext cx="5186711" cy="263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9"/>
              </a:lnSpc>
            </a:pPr>
            <a:r>
              <a:rPr lang="en-US" sz="7607">
                <a:solidFill>
                  <a:srgbClr val="2B4A9D"/>
                </a:solidFill>
                <a:latin typeface="Canva Sans Bold"/>
              </a:rPr>
              <a:t>Algorithm flow graph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1400" r="0" b="1400"/>
          <a:stretch>
            <a:fillRect/>
          </a:stretch>
        </p:blipFill>
        <p:spPr>
          <a:xfrm flipH="false" flipV="false" rot="0">
            <a:off x="4690740" y="3438525"/>
            <a:ext cx="8868420" cy="646495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9" id="9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12640" y="748543"/>
            <a:ext cx="15462720" cy="268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2"/>
              </a:lnSpc>
              <a:spcBef>
                <a:spcPct val="0"/>
              </a:spcBef>
            </a:pPr>
            <a:r>
              <a:rPr lang="en-US" sz="5137">
                <a:solidFill>
                  <a:srgbClr val="2B4A9D"/>
                </a:solidFill>
                <a:latin typeface="Canva Sans Bold"/>
              </a:rPr>
              <a:t>output of the algorithm from collected data from mobile IMU "100HZ",GPS"1HZ", Speed"1hz"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02599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824349" y="5143500"/>
            <a:ext cx="3556461" cy="5071866"/>
            <a:chOff x="0" y="0"/>
            <a:chExt cx="2354580" cy="335786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82071" y="9029417"/>
            <a:ext cx="3124792" cy="64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6"/>
              </a:lnSpc>
            </a:pPr>
            <a:r>
              <a:rPr lang="en-US" sz="2020" spc="202">
                <a:solidFill>
                  <a:srgbClr val="FFFFFF"/>
                </a:solidFill>
                <a:latin typeface="Lato Italics"/>
              </a:rPr>
              <a:t>Communication Department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82071" y="5322622"/>
            <a:ext cx="3382238" cy="4823406"/>
            <a:chOff x="0" y="0"/>
            <a:chExt cx="2354580" cy="335786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253170" y="9029417"/>
            <a:ext cx="418275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Content</a:t>
            </a:r>
          </a:p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Department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7188174" y="5182030"/>
            <a:ext cx="3502426" cy="4994807"/>
            <a:chOff x="0" y="0"/>
            <a:chExt cx="2354580" cy="335786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3634487" y="5322622"/>
            <a:ext cx="3382238" cy="4823406"/>
            <a:chOff x="0" y="0"/>
            <a:chExt cx="2354580" cy="335786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4552260" y="5143500"/>
            <a:ext cx="3507840" cy="5002528"/>
            <a:chOff x="0" y="0"/>
            <a:chExt cx="2354580" cy="3357865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06991" y="5946380"/>
            <a:ext cx="2119757" cy="211975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13311" y="5946380"/>
            <a:ext cx="2119757" cy="211975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879509" y="5946380"/>
            <a:ext cx="2119757" cy="2119757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557375" y="5946380"/>
            <a:ext cx="2119757" cy="211975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7576" y="5946380"/>
            <a:ext cx="2119757" cy="2119757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511202" y="9029417"/>
            <a:ext cx="418275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Nada mohamed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03130" y="9029417"/>
            <a:ext cx="418275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Mariam mostafa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-446910" y="9029417"/>
            <a:ext cx="418275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Bold Italics"/>
              </a:rPr>
              <a:t>Ahmed sherif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75492" y="9029417"/>
            <a:ext cx="418275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Ahmed abdellah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80810" y="9029417"/>
            <a:ext cx="418275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Bold Italics"/>
              </a:rPr>
              <a:t>Samaa khaled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60278" y="838200"/>
            <a:ext cx="9807278" cy="170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55"/>
              </a:lnSpc>
            </a:pPr>
            <a:r>
              <a:rPr lang="en-US" sz="9968">
                <a:solidFill>
                  <a:srgbClr val="FFFFFF"/>
                </a:solidFill>
                <a:latin typeface="Canva Sans Bold"/>
              </a:rPr>
              <a:t>Team members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859859"/>
            <a:ext cx="9786852" cy="539844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86852" y="3859859"/>
            <a:ext cx="8300087" cy="607981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1798" y="1114425"/>
            <a:ext cx="16807502" cy="85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sz="6200" spc="310">
                <a:solidFill>
                  <a:srgbClr val="2B4A9D"/>
                </a:solidFill>
                <a:latin typeface="Canva Sans Bold"/>
              </a:rPr>
              <a:t>IMPORTANT MATH EQUATIONS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439" y="9614226"/>
            <a:ext cx="5396202" cy="62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2"/>
              </a:lnSpc>
              <a:spcBef>
                <a:spcPct val="0"/>
              </a:spcBef>
            </a:pPr>
            <a:r>
              <a:rPr lang="en-US" sz="1808">
                <a:solidFill>
                  <a:srgbClr val="2B4A9D"/>
                </a:solidFill>
                <a:latin typeface="Canva Sans Bold"/>
              </a:rPr>
              <a:t>https://www.iri.upc.edu/people/jsola/JoanSola/objectes/notes/kinematics.pdf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6691614" y="-4298563"/>
            <a:ext cx="1662828" cy="11406659"/>
            <a:chOff x="0" y="0"/>
            <a:chExt cx="2354580" cy="1615193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16151937"/>
            </a:xfrm>
            <a:custGeom>
              <a:avLst/>
              <a:gdLst/>
              <a:ahLst/>
              <a:cxnLst/>
              <a:rect r="r" b="b" t="t" l="l"/>
              <a:pathLst>
                <a:path h="16151937" w="2353310">
                  <a:moveTo>
                    <a:pt x="784860" y="16084626"/>
                  </a:moveTo>
                  <a:cubicBezTo>
                    <a:pt x="905510" y="16125267"/>
                    <a:pt x="1042670" y="16151937"/>
                    <a:pt x="1177290" y="16151937"/>
                  </a:cubicBezTo>
                  <a:cubicBezTo>
                    <a:pt x="1311910" y="16151937"/>
                    <a:pt x="1441450" y="16129076"/>
                    <a:pt x="1560830" y="16088437"/>
                  </a:cubicBezTo>
                  <a:cubicBezTo>
                    <a:pt x="1563370" y="16087167"/>
                    <a:pt x="1565910" y="16087167"/>
                    <a:pt x="1568450" y="16085896"/>
                  </a:cubicBezTo>
                  <a:cubicBezTo>
                    <a:pt x="2016760" y="15923337"/>
                    <a:pt x="2346960" y="15494076"/>
                    <a:pt x="2353310" y="14951556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940068"/>
                  </a:lnTo>
                  <a:cubicBezTo>
                    <a:pt x="6350" y="15496617"/>
                    <a:pt x="331470" y="15925876"/>
                    <a:pt x="784860" y="1608462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50364" y="2529152"/>
            <a:ext cx="14394757" cy="763122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23218" y="926005"/>
            <a:ext cx="9231005" cy="136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</a:pPr>
            <a:r>
              <a:rPr lang="en-US" sz="5059" spc="252">
                <a:solidFill>
                  <a:srgbClr val="FFFFFF"/>
                </a:solidFill>
                <a:latin typeface="Canva Sans"/>
              </a:rPr>
              <a:t>Part 2: Emergency Call System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0498" y="972078"/>
            <a:ext cx="1532700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Canva Sans Bold"/>
              </a:rPr>
              <a:t>ECALL &amp; BCALL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334500" y="2476500"/>
            <a:ext cx="8953500" cy="7810500"/>
            <a:chOff x="0" y="0"/>
            <a:chExt cx="3266261" cy="284929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r="r" b="b" t="t" l="l"/>
              <a:pathLst>
                <a:path h="28492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476500"/>
            <a:ext cx="8953500" cy="7810500"/>
            <a:chOff x="0" y="0"/>
            <a:chExt cx="3266261" cy="284929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r="r" b="b" t="t" l="l"/>
              <a:pathLst>
                <a:path h="28492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53176" y="5771555"/>
            <a:ext cx="6534824" cy="433287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32574" y="5771555"/>
            <a:ext cx="5720926" cy="451544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717561" y="3905449"/>
            <a:ext cx="8187378" cy="347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spc="160">
                <a:solidFill>
                  <a:srgbClr val="2B4A9D"/>
                </a:solidFill>
                <a:latin typeface="Canva Sans Bold"/>
              </a:rPr>
              <a:t>It allows drivers to call for 24-hour roadside assistance in the event that the car breaks down or in case of the need of</a:t>
            </a:r>
          </a:p>
          <a:p>
            <a:pPr>
              <a:lnSpc>
                <a:spcPts val="4000"/>
              </a:lnSpc>
            </a:pPr>
            <a:r>
              <a:rPr lang="en-US" sz="3200" spc="160">
                <a:solidFill>
                  <a:srgbClr val="2B4A9D"/>
                </a:solidFill>
                <a:latin typeface="Canva Sans Bold"/>
              </a:rPr>
              <a:t> help.</a:t>
            </a:r>
          </a:p>
          <a:p>
            <a:pPr>
              <a:lnSpc>
                <a:spcPts val="3750"/>
              </a:lnSpc>
            </a:pPr>
          </a:p>
          <a:p>
            <a:pPr>
              <a:lnSpc>
                <a:spcPts val="375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83061" y="3914974"/>
            <a:ext cx="8187378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5"/>
              </a:lnSpc>
            </a:pPr>
            <a:r>
              <a:rPr lang="en-US" sz="3500" spc="175">
                <a:solidFill>
                  <a:srgbClr val="2B4A9D"/>
                </a:solidFill>
                <a:latin typeface="Canva Sans Bold"/>
              </a:rPr>
              <a:t>If your vehicle is involved in a serious accident, you will be connected with the nearest emergency</a:t>
            </a:r>
          </a:p>
          <a:p>
            <a:pPr>
              <a:lnSpc>
                <a:spcPts val="4375"/>
              </a:lnSpc>
            </a:pPr>
            <a:r>
              <a:rPr lang="en-US" sz="3500" spc="175">
                <a:solidFill>
                  <a:srgbClr val="2B4A9D"/>
                </a:solidFill>
                <a:latin typeface="Canva Sans Bold"/>
              </a:rPr>
              <a:t>response </a:t>
            </a:r>
          </a:p>
          <a:p>
            <a:pPr>
              <a:lnSpc>
                <a:spcPts val="4375"/>
              </a:lnSpc>
            </a:pPr>
            <a:r>
              <a:rPr lang="en-US" sz="3500" spc="175">
                <a:solidFill>
                  <a:srgbClr val="2B4A9D"/>
                </a:solidFill>
                <a:latin typeface="Canva Sans Bold"/>
              </a:rPr>
              <a:t>network. </a:t>
            </a:r>
          </a:p>
          <a:p>
            <a:pPr>
              <a:lnSpc>
                <a:spcPts val="437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717561" y="3111885"/>
            <a:ext cx="818737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Canva Sans Bold"/>
              </a:rPr>
              <a:t>BCALL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3061" y="3111885"/>
            <a:ext cx="818737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Canva Sans Bold"/>
              </a:rPr>
              <a:t>ECALL </a:t>
            </a:r>
          </a:p>
        </p:txBody>
      </p:sp>
      <p:sp>
        <p:nvSpPr>
          <p:cNvPr name="AutoShape 19" id="19"/>
          <p:cNvSpPr/>
          <p:nvPr/>
        </p:nvSpPr>
        <p:spPr>
          <a:xfrm rot="-5390964">
            <a:off x="5701111" y="6773837"/>
            <a:ext cx="7247729" cy="0"/>
          </a:xfrm>
          <a:prstGeom prst="line">
            <a:avLst/>
          </a:prstGeom>
          <a:ln cap="flat" w="38100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93191" y="1638300"/>
            <a:ext cx="13501617" cy="861277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0498" y="533400"/>
            <a:ext cx="1532700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Canva Sans Bold"/>
              </a:rPr>
              <a:t>ECALL &amp; BCALL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95289" y="9625772"/>
            <a:ext cx="5152032" cy="3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7"/>
              </a:lnSpc>
            </a:pPr>
            <a:r>
              <a:rPr lang="en-US" sz="1176">
                <a:solidFill>
                  <a:srgbClr val="2B4A9D"/>
                </a:solidFill>
                <a:latin typeface="Canva Sans Bold"/>
              </a:rPr>
              <a:t>https://www.researchgate.net/publication/267865585_ECall_minimum_set_of_data_transmission_-_Results_from_a_field_test_in_Finland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5772362" y="-3379312"/>
            <a:ext cx="1629197" cy="9534524"/>
            <a:chOff x="0" y="0"/>
            <a:chExt cx="2354580" cy="1377967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53310" cy="13779675"/>
            </a:xfrm>
            <a:custGeom>
              <a:avLst/>
              <a:gdLst/>
              <a:ahLst/>
              <a:cxnLst/>
              <a:rect r="r" b="b" t="t" l="l"/>
              <a:pathLst>
                <a:path h="13779675" w="2353310">
                  <a:moveTo>
                    <a:pt x="784860" y="13712366"/>
                  </a:moveTo>
                  <a:cubicBezTo>
                    <a:pt x="905510" y="13753005"/>
                    <a:pt x="1042670" y="13779675"/>
                    <a:pt x="1177290" y="13779675"/>
                  </a:cubicBezTo>
                  <a:cubicBezTo>
                    <a:pt x="1311910" y="13779675"/>
                    <a:pt x="1441450" y="13756816"/>
                    <a:pt x="1560830" y="13716175"/>
                  </a:cubicBezTo>
                  <a:cubicBezTo>
                    <a:pt x="1563370" y="13714905"/>
                    <a:pt x="1565910" y="13714905"/>
                    <a:pt x="1568450" y="13713636"/>
                  </a:cubicBezTo>
                  <a:cubicBezTo>
                    <a:pt x="2016760" y="13551075"/>
                    <a:pt x="2346960" y="13121816"/>
                    <a:pt x="2353310" y="1258659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576932"/>
                  </a:lnTo>
                  <a:cubicBezTo>
                    <a:pt x="6350" y="13124355"/>
                    <a:pt x="331470" y="13553616"/>
                    <a:pt x="784860" y="1371236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819699" y="4568396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19699" y="2863421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19699" y="8294068"/>
            <a:ext cx="8716918" cy="1419226"/>
            <a:chOff x="0" y="0"/>
            <a:chExt cx="2496117" cy="4064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496117" cy="406400"/>
            </a:xfrm>
            <a:custGeom>
              <a:avLst/>
              <a:gdLst/>
              <a:ahLst/>
              <a:cxnLst/>
              <a:rect r="r" b="b" t="t" l="l"/>
              <a:pathLst>
                <a:path h="406400" w="2496117">
                  <a:moveTo>
                    <a:pt x="0" y="0"/>
                  </a:moveTo>
                  <a:lnTo>
                    <a:pt x="2292917" y="0"/>
                  </a:lnTo>
                  <a:lnTo>
                    <a:pt x="2496117" y="203200"/>
                  </a:lnTo>
                  <a:lnTo>
                    <a:pt x="229291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19699" y="6273371"/>
            <a:ext cx="3572304" cy="1543050"/>
            <a:chOff x="0" y="0"/>
            <a:chExt cx="940854" cy="4064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940854" cy="406400"/>
            </a:xfrm>
            <a:custGeom>
              <a:avLst/>
              <a:gdLst/>
              <a:ahLst/>
              <a:cxnLst/>
              <a:rect r="r" b="b" t="t" l="l"/>
              <a:pathLst>
                <a:path h="406400" w="940854">
                  <a:moveTo>
                    <a:pt x="0" y="0"/>
                  </a:moveTo>
                  <a:lnTo>
                    <a:pt x="737654" y="0"/>
                  </a:lnTo>
                  <a:lnTo>
                    <a:pt x="940854" y="203200"/>
                  </a:lnTo>
                  <a:lnTo>
                    <a:pt x="73765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6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884903" y="1355011"/>
            <a:ext cx="8403097" cy="538135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228883" y="6898523"/>
            <a:ext cx="4755412" cy="3378846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123858" y="2283031"/>
            <a:ext cx="8926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 spc="340">
                <a:solidFill>
                  <a:srgbClr val="2B4A9D"/>
                </a:solidFill>
                <a:latin typeface="Canva Sans Bold"/>
              </a:rPr>
              <a:t>SIM808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168" y="649552"/>
            <a:ext cx="9426353" cy="153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5"/>
              </a:lnSpc>
            </a:pPr>
            <a:r>
              <a:rPr lang="en-US" sz="5700" spc="285">
                <a:solidFill>
                  <a:srgbClr val="FFFFFF"/>
                </a:solidFill>
                <a:latin typeface="Canva Sans"/>
              </a:rPr>
              <a:t>hardware used for ECALL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24593" y="3013928"/>
            <a:ext cx="1608415" cy="107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FFFFFF"/>
                </a:solidFill>
                <a:latin typeface="Canva Sans Bold"/>
              </a:rPr>
              <a:t>GPS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9849" y="8511746"/>
            <a:ext cx="10768520" cy="71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Controlled by AT commands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24593" y="6463871"/>
            <a:ext cx="2142530" cy="107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FFFFFF"/>
                </a:solidFill>
                <a:latin typeface="Canva Sans Bold"/>
              </a:rPr>
              <a:t>GPRS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16961" y="4738900"/>
            <a:ext cx="1823680" cy="107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FFFFFF"/>
                </a:solidFill>
                <a:latin typeface="Canva Sans Bold"/>
              </a:rPr>
              <a:t>GSM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54599" y="2802583"/>
            <a:ext cx="15778802" cy="703471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0498" y="318118"/>
            <a:ext cx="1532700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Canva Sans Bold"/>
              </a:rPr>
              <a:t>STATE MACHINE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189" y="220898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0" r="9153" b="0"/>
          <a:stretch>
            <a:fillRect/>
          </a:stretch>
        </p:blipFill>
        <p:spPr>
          <a:xfrm flipH="false" flipV="false" rot="0">
            <a:off x="8431229" y="4238836"/>
            <a:ext cx="9511566" cy="3819105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021297" y="2998566"/>
            <a:ext cx="9233976" cy="678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Canva Sans Bold"/>
              </a:rPr>
              <a:t>•Vehicle registration</a:t>
            </a:r>
          </a:p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Canva Sans Bold"/>
              </a:rPr>
              <a:t>•Vehicle type</a:t>
            </a:r>
          </a:p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Canva Sans Bold"/>
              </a:rPr>
              <a:t>•Propulsion type</a:t>
            </a:r>
          </a:p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Canva Sans Bold"/>
              </a:rPr>
              <a:t>•Position data</a:t>
            </a:r>
          </a:p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Canva Sans Bold"/>
              </a:rPr>
              <a:t>•Time of the incident</a:t>
            </a:r>
          </a:p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Canva Sans Bold"/>
              </a:rPr>
              <a:t>•Trigger type</a:t>
            </a:r>
          </a:p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Canva Sans Bold"/>
              </a:rPr>
              <a:t>•Position confidence 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376189" y="1960340"/>
            <a:ext cx="1414719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Canva Sans"/>
              </a:rPr>
              <a:t>MINIMUM SETUP DATA  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46148" y="-171450"/>
            <a:ext cx="744616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sending MSD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6113069" y="-3720018"/>
            <a:ext cx="1629197" cy="10215938"/>
            <a:chOff x="0" y="0"/>
            <a:chExt cx="2354580" cy="1476448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14764482"/>
            </a:xfrm>
            <a:custGeom>
              <a:avLst/>
              <a:gdLst/>
              <a:ahLst/>
              <a:cxnLst/>
              <a:rect r="r" b="b" t="t" l="l"/>
              <a:pathLst>
                <a:path h="14764482" w="2353310">
                  <a:moveTo>
                    <a:pt x="784860" y="14697171"/>
                  </a:moveTo>
                  <a:cubicBezTo>
                    <a:pt x="905510" y="14737812"/>
                    <a:pt x="1042670" y="14764482"/>
                    <a:pt x="1177290" y="14764482"/>
                  </a:cubicBezTo>
                  <a:cubicBezTo>
                    <a:pt x="1311910" y="14764482"/>
                    <a:pt x="1441450" y="14741621"/>
                    <a:pt x="1560830" y="14700982"/>
                  </a:cubicBezTo>
                  <a:cubicBezTo>
                    <a:pt x="1563370" y="14699712"/>
                    <a:pt x="1565910" y="14699712"/>
                    <a:pt x="1568450" y="14698441"/>
                  </a:cubicBezTo>
                  <a:cubicBezTo>
                    <a:pt x="2016760" y="14535882"/>
                    <a:pt x="2346960" y="14106621"/>
                    <a:pt x="2353310" y="1356837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3557949"/>
                  </a:lnTo>
                  <a:cubicBezTo>
                    <a:pt x="6350" y="14109162"/>
                    <a:pt x="331470" y="14538421"/>
                    <a:pt x="784860" y="14697171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93799" y="2380287"/>
            <a:ext cx="14621481" cy="774906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23218" y="926005"/>
            <a:ext cx="9912419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30"/>
              </a:lnSpc>
            </a:pPr>
            <a:r>
              <a:rPr lang="en-US" sz="4600" spc="230">
                <a:solidFill>
                  <a:srgbClr val="FFFFFF"/>
                </a:solidFill>
                <a:latin typeface="Canva Sans"/>
              </a:rPr>
              <a:t>Part 3: Socket Programming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27017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5904283" y="-3584006"/>
            <a:ext cx="1365354" cy="9534524"/>
            <a:chOff x="0" y="0"/>
            <a:chExt cx="2354580" cy="1644247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353310" cy="16442471"/>
            </a:xfrm>
            <a:custGeom>
              <a:avLst/>
              <a:gdLst/>
              <a:ahLst/>
              <a:cxnLst/>
              <a:rect r="r" b="b" t="t" l="l"/>
              <a:pathLst>
                <a:path h="16442471" w="2353310">
                  <a:moveTo>
                    <a:pt x="784860" y="16375160"/>
                  </a:moveTo>
                  <a:cubicBezTo>
                    <a:pt x="905510" y="16415801"/>
                    <a:pt x="1042670" y="16442471"/>
                    <a:pt x="1177290" y="16442471"/>
                  </a:cubicBezTo>
                  <a:cubicBezTo>
                    <a:pt x="1311910" y="16442471"/>
                    <a:pt x="1441450" y="16419610"/>
                    <a:pt x="1560830" y="16378971"/>
                  </a:cubicBezTo>
                  <a:cubicBezTo>
                    <a:pt x="1563370" y="16377701"/>
                    <a:pt x="1565910" y="16377701"/>
                    <a:pt x="1568450" y="16376430"/>
                  </a:cubicBezTo>
                  <a:cubicBezTo>
                    <a:pt x="2016760" y="16213871"/>
                    <a:pt x="2346960" y="15784610"/>
                    <a:pt x="2353310" y="15241197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5229484"/>
                  </a:lnTo>
                  <a:cubicBezTo>
                    <a:pt x="6350" y="15787150"/>
                    <a:pt x="331470" y="16216410"/>
                    <a:pt x="784860" y="1637516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613946" y="5760619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544252" y="7570366"/>
            <a:ext cx="829509" cy="1966473"/>
            <a:chOff x="0" y="0"/>
            <a:chExt cx="2354580" cy="5581882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115" r="5715" b="115"/>
          <a:stretch>
            <a:fillRect/>
          </a:stretch>
        </p:blipFill>
        <p:spPr>
          <a:xfrm flipH="false" flipV="false" rot="0">
            <a:off x="9728449" y="1666829"/>
            <a:ext cx="8559551" cy="862017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966473" y="3191507"/>
            <a:ext cx="9387750" cy="340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3"/>
              </a:lnSpc>
            </a:pPr>
            <a:r>
              <a:rPr lang="en-US" sz="2643" spc="264">
                <a:solidFill>
                  <a:srgbClr val="000000"/>
                </a:solidFill>
                <a:latin typeface="Canva Sans Bold"/>
              </a:rPr>
              <a:t>Is a method to connect two nodes over a network to establish a means of communication between those two nodes. </a:t>
            </a:r>
          </a:p>
          <a:p>
            <a:pPr>
              <a:lnSpc>
                <a:spcPts val="3303"/>
              </a:lnSpc>
            </a:pPr>
            <a:r>
              <a:rPr lang="en-US" sz="2643" spc="264">
                <a:solidFill>
                  <a:srgbClr val="000000"/>
                </a:solidFill>
                <a:latin typeface="Canva Sans Bold"/>
              </a:rPr>
              <a:t>A node represents a computer or a phys_</a:t>
            </a:r>
          </a:p>
          <a:p>
            <a:pPr>
              <a:lnSpc>
                <a:spcPts val="3303"/>
              </a:lnSpc>
            </a:pPr>
            <a:r>
              <a:rPr lang="en-US" sz="2643" spc="264">
                <a:solidFill>
                  <a:srgbClr val="000000"/>
                </a:solidFill>
                <a:latin typeface="Canva Sans Bold"/>
              </a:rPr>
              <a:t>ical device with an internet connection.</a:t>
            </a:r>
          </a:p>
          <a:p>
            <a:pPr>
              <a:lnSpc>
                <a:spcPts val="3303"/>
              </a:lnSpc>
            </a:pPr>
            <a:r>
              <a:rPr lang="en-US" sz="2643" spc="264">
                <a:solidFill>
                  <a:srgbClr val="000000"/>
                </a:solidFill>
                <a:latin typeface="Canva Sans Bold"/>
              </a:rPr>
              <a:t> A socket is the endpoint used for</a:t>
            </a:r>
          </a:p>
          <a:p>
            <a:pPr>
              <a:lnSpc>
                <a:spcPts val="3303"/>
              </a:lnSpc>
            </a:pPr>
            <a:r>
              <a:rPr lang="en-US" sz="2643" spc="264">
                <a:solidFill>
                  <a:srgbClr val="000000"/>
                </a:solidFill>
                <a:latin typeface="Canva Sans Bold"/>
              </a:rPr>
              <a:t> connecting to a node.</a:t>
            </a:r>
          </a:p>
          <a:p>
            <a:pPr>
              <a:lnSpc>
                <a:spcPts val="367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123858" y="7149085"/>
            <a:ext cx="7020142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Canva Sans Bold Italics"/>
              </a:rPr>
              <a:t>IP address &amp; Port number</a:t>
            </a:r>
          </a:p>
          <a:p>
            <a:pPr>
              <a:lnSpc>
                <a:spcPts val="3750"/>
              </a:lnSpc>
            </a:pPr>
          </a:p>
          <a:p>
            <a:pPr>
              <a:lnSpc>
                <a:spcPts val="375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011937" y="8958831"/>
            <a:ext cx="9616617" cy="475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5"/>
              </a:lnSpc>
            </a:pPr>
            <a:r>
              <a:rPr lang="en-US" sz="3100" spc="310">
                <a:solidFill>
                  <a:srgbClr val="000000"/>
                </a:solidFill>
                <a:latin typeface="Canva Sans Bold"/>
              </a:rPr>
              <a:t>communicate between two raspberry PIs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23858" y="2696207"/>
            <a:ext cx="8926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Canva Sans Bold"/>
              </a:rPr>
              <a:t>DEFINITION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2168" y="264868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9492" y="644863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168" y="8319922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23858" y="6587110"/>
            <a:ext cx="8926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Canva Sans Bold"/>
              </a:rPr>
              <a:t>IDENTIFICATION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23858" y="8267852"/>
            <a:ext cx="8926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Canva Sans Bold"/>
              </a:rPr>
              <a:t>EXAMPLE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66473" y="759407"/>
            <a:ext cx="9387750" cy="61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5"/>
              </a:lnSpc>
            </a:pPr>
            <a:r>
              <a:rPr lang="en-US" sz="4500" spc="225">
                <a:solidFill>
                  <a:srgbClr val="FFFFFF"/>
                </a:solidFill>
                <a:latin typeface="Canva Sans"/>
              </a:rPr>
              <a:t>Part 3: Socket Programming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3303" r="0" b="3303"/>
          <a:stretch>
            <a:fillRect/>
          </a:stretch>
        </p:blipFill>
        <p:spPr>
          <a:xfrm flipH="false" flipV="false" rot="0">
            <a:off x="2557595" y="1632344"/>
            <a:ext cx="13110618" cy="856103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225020" y="768989"/>
            <a:ext cx="13775770" cy="86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3"/>
              </a:lnSpc>
            </a:pPr>
            <a:r>
              <a:rPr lang="en-US" sz="5009">
                <a:solidFill>
                  <a:srgbClr val="2B4A9D"/>
                </a:solidFill>
                <a:latin typeface="Canva Sans Bold"/>
              </a:rPr>
              <a:t>connection between TCU ECU&amp;gateway ECU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1128319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11371" y="7653725"/>
            <a:ext cx="5046376" cy="239935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35235" y="1585315"/>
            <a:ext cx="13699108" cy="155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62"/>
              </a:lnSpc>
            </a:pPr>
            <a:r>
              <a:rPr lang="en-US" sz="9115">
                <a:solidFill>
                  <a:srgbClr val="2B4A9D"/>
                </a:solidFill>
                <a:latin typeface="Canva Sans Bold"/>
              </a:rPr>
              <a:t>our sponsors &amp; mentors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6210" y="4137501"/>
            <a:ext cx="8281432" cy="191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520">
                <a:solidFill>
                  <a:srgbClr val="2B4A9D"/>
                </a:solidFill>
                <a:latin typeface="Canva Sans Bold"/>
              </a:rPr>
              <a:t>supervised by:</a:t>
            </a:r>
          </a:p>
          <a:p>
            <a:pPr algn="ctr">
              <a:lnSpc>
                <a:spcPts val="7728"/>
              </a:lnSpc>
            </a:pPr>
            <a:r>
              <a:rPr lang="en-US" sz="5520">
                <a:solidFill>
                  <a:srgbClr val="2B4A9D"/>
                </a:solidFill>
                <a:latin typeface="Canva Sans Bold"/>
              </a:rPr>
              <a:t>DR: Mohamed Eldakrory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4879" y="5038725"/>
            <a:ext cx="6714421" cy="381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7"/>
              </a:lnSpc>
            </a:pPr>
            <a:r>
              <a:rPr lang="en-US" sz="5440">
                <a:solidFill>
                  <a:srgbClr val="2B4A9D"/>
                </a:solidFill>
                <a:latin typeface="Canva Sans Bold"/>
              </a:rPr>
              <a:t>Mentored by:</a:t>
            </a:r>
          </a:p>
          <a:p>
            <a:pPr algn="ctr">
              <a:lnSpc>
                <a:spcPts val="7617"/>
              </a:lnSpc>
            </a:pPr>
            <a:r>
              <a:rPr lang="en-US" sz="5440">
                <a:solidFill>
                  <a:srgbClr val="2B4A9D"/>
                </a:solidFill>
                <a:latin typeface="Canva Sans Bold"/>
              </a:rPr>
              <a:t>ENG:Bishoy Wasfy</a:t>
            </a:r>
          </a:p>
          <a:p>
            <a:pPr algn="ctr">
              <a:lnSpc>
                <a:spcPts val="7617"/>
              </a:lnSpc>
            </a:pPr>
            <a:r>
              <a:rPr lang="en-US" sz="5440">
                <a:solidFill>
                  <a:srgbClr val="2B4A9D"/>
                </a:solidFill>
                <a:latin typeface="Canva Sans Bold"/>
              </a:rPr>
              <a:t>ENG:Bahaa sehsah</a:t>
            </a:r>
          </a:p>
          <a:p>
            <a:pPr algn="ctr">
              <a:lnSpc>
                <a:spcPts val="7617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6562" y="2303975"/>
            <a:ext cx="14894876" cy="733817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0498" y="148153"/>
            <a:ext cx="1532700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Canva Sans Bold"/>
              </a:rPr>
              <a:t>TCP VS UDP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3340" r="0" b="0"/>
          <a:stretch>
            <a:fillRect/>
          </a:stretch>
        </p:blipFill>
        <p:spPr>
          <a:xfrm flipH="false" flipV="false" rot="0">
            <a:off x="1028700" y="3201141"/>
            <a:ext cx="6474586" cy="708585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937147" y="3201141"/>
            <a:ext cx="10350853" cy="695469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139905"/>
            <a:ext cx="16204945" cy="211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2B4A9D"/>
                </a:solidFill>
                <a:latin typeface="Canva Sans Bold"/>
              </a:rPr>
              <a:t>sending sensor data between two raspberry pi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9697" y="2393639"/>
            <a:ext cx="15983948" cy="200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2B4A9D"/>
                </a:solidFill>
                <a:latin typeface="Canva Sans Bold"/>
              </a:rPr>
              <a:t>The sensor readings           client side receiving data </a:t>
            </a:r>
          </a:p>
          <a:p>
            <a:pPr algn="ctr">
              <a:lnSpc>
                <a:spcPts val="952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80084" y="2304457"/>
            <a:ext cx="14665453" cy="777848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23218" y="916480"/>
            <a:ext cx="7020782" cy="116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4300" spc="215">
                <a:solidFill>
                  <a:srgbClr val="FFFFFF"/>
                </a:solidFill>
                <a:latin typeface="Canva Sans"/>
              </a:rPr>
              <a:t>Part 4: Inter-Process Communication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8304453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158707"/>
            <a:ext cx="9968424" cy="1259922"/>
            <a:chOff x="0" y="0"/>
            <a:chExt cx="3636508" cy="45962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4261384"/>
            <a:ext cx="9968424" cy="1259922"/>
            <a:chOff x="0" y="0"/>
            <a:chExt cx="3636508" cy="45962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77834" y="2425592"/>
            <a:ext cx="13525392" cy="1259922"/>
            <a:chOff x="0" y="0"/>
            <a:chExt cx="4934100" cy="459623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934100" cy="459623"/>
            </a:xfrm>
            <a:custGeom>
              <a:avLst/>
              <a:gdLst/>
              <a:ahLst/>
              <a:cxnLst/>
              <a:rect r="r" b="b" t="t" l="l"/>
              <a:pathLst>
                <a:path h="459623" w="4934100">
                  <a:moveTo>
                    <a:pt x="0" y="0"/>
                  </a:moveTo>
                  <a:lnTo>
                    <a:pt x="4934100" y="0"/>
                  </a:lnTo>
                  <a:lnTo>
                    <a:pt x="4934100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710217" y="617218"/>
            <a:ext cx="14940479" cy="91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6700" spc="335">
                <a:solidFill>
                  <a:srgbClr val="2B4A9D"/>
                </a:solidFill>
                <a:latin typeface="Canva Sans Bold"/>
              </a:rPr>
              <a:t>WHY LINUX FOR TELEMATICS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53963" y="2628018"/>
            <a:ext cx="10961208" cy="18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Canva Sans Bold"/>
              </a:rPr>
              <a:t>Re-use &amp; Features Extendibility</a:t>
            </a:r>
          </a:p>
          <a:p>
            <a:pPr algn="ctr">
              <a:lnSpc>
                <a:spcPts val="742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-2209339" y="4387162"/>
            <a:ext cx="9968424" cy="903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Canva Sans Bold"/>
              </a:rPr>
              <a:t>cost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9194" y="6226156"/>
            <a:ext cx="7565119" cy="18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Canva Sans Bold"/>
              </a:rPr>
              <a:t>Time to market</a:t>
            </a:r>
          </a:p>
          <a:p>
            <a:pPr algn="ctr">
              <a:lnSpc>
                <a:spcPts val="742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516416" y="8301336"/>
            <a:ext cx="3799046" cy="248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Canva Sans Bold"/>
              </a:rPr>
              <a:t>Full control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3408" y="937386"/>
            <a:ext cx="10377859" cy="1976433"/>
            <a:chOff x="0" y="0"/>
            <a:chExt cx="3785871" cy="72100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785871" cy="721008"/>
            </a:xfrm>
            <a:custGeom>
              <a:avLst/>
              <a:gdLst/>
              <a:ahLst/>
              <a:cxnLst/>
              <a:rect r="r" b="b" t="t" l="l"/>
              <a:pathLst>
                <a:path h="721008" w="3785871">
                  <a:moveTo>
                    <a:pt x="0" y="0"/>
                  </a:moveTo>
                  <a:lnTo>
                    <a:pt x="3785871" y="0"/>
                  </a:lnTo>
                  <a:lnTo>
                    <a:pt x="3785871" y="721008"/>
                  </a:lnTo>
                  <a:lnTo>
                    <a:pt x="0" y="72100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01268" y="207264"/>
            <a:ext cx="7586732" cy="10079736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34116" y="3596148"/>
            <a:ext cx="12304342" cy="363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14"/>
              </a:lnSpc>
            </a:pPr>
            <a:r>
              <a:rPr lang="en-US" sz="3438" spc="343">
                <a:solidFill>
                  <a:srgbClr val="000000"/>
                </a:solidFill>
                <a:ea typeface="Canva Sans Bold Italics"/>
              </a:rPr>
              <a:t>●Bootloader is the first piece of </a:t>
            </a:r>
          </a:p>
          <a:p>
            <a:pPr>
              <a:lnSpc>
                <a:spcPts val="4814"/>
              </a:lnSpc>
            </a:pPr>
            <a:r>
              <a:rPr lang="en-US" sz="3438" spc="343">
                <a:solidFill>
                  <a:srgbClr val="000000"/>
                </a:solidFill>
                <a:latin typeface="Canva Sans Bold Italics"/>
              </a:rPr>
              <a:t>code running by the processor.</a:t>
            </a:r>
          </a:p>
          <a:p>
            <a:pPr>
              <a:lnSpc>
                <a:spcPts val="4814"/>
              </a:lnSpc>
            </a:pPr>
            <a:r>
              <a:rPr lang="en-US" sz="3438" spc="343">
                <a:solidFill>
                  <a:srgbClr val="000000"/>
                </a:solidFill>
                <a:ea typeface="Canva Sans Bold Italics"/>
              </a:rPr>
              <a:t>●Linux kernel provides subsystems to manage all SW/HW resources.</a:t>
            </a:r>
          </a:p>
          <a:p>
            <a:pPr>
              <a:lnSpc>
                <a:spcPts val="4814"/>
              </a:lnSpc>
            </a:pPr>
            <a:r>
              <a:rPr lang="en-US" sz="3438" spc="343">
                <a:solidFill>
                  <a:srgbClr val="000000"/>
                </a:solidFill>
                <a:ea typeface="Canva Sans Bold Italics"/>
              </a:rPr>
              <a:t>●User space can communicate with                            kernel by system call.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89277" y="1132494"/>
            <a:ext cx="8994019" cy="1500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Generic Architecture for Embedded Linux 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6090" y="384435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36090" y="2951432"/>
            <a:ext cx="15291082" cy="1259922"/>
            <a:chOff x="0" y="0"/>
            <a:chExt cx="5578228" cy="45962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578228" cy="459623"/>
            </a:xfrm>
            <a:custGeom>
              <a:avLst/>
              <a:gdLst/>
              <a:ahLst/>
              <a:cxnLst/>
              <a:rect r="r" b="b" t="t" l="l"/>
              <a:pathLst>
                <a:path h="459623" w="5578228">
                  <a:moveTo>
                    <a:pt x="0" y="0"/>
                  </a:moveTo>
                  <a:lnTo>
                    <a:pt x="5578228" y="0"/>
                  </a:lnTo>
                  <a:lnTo>
                    <a:pt x="557822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26737" y="5518428"/>
            <a:ext cx="15956414" cy="1259922"/>
            <a:chOff x="0" y="0"/>
            <a:chExt cx="5820943" cy="459623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820943" cy="459623"/>
            </a:xfrm>
            <a:custGeom>
              <a:avLst/>
              <a:gdLst/>
              <a:ahLst/>
              <a:cxnLst/>
              <a:rect r="r" b="b" t="t" l="l"/>
              <a:pathLst>
                <a:path h="459623" w="5820943">
                  <a:moveTo>
                    <a:pt x="0" y="0"/>
                  </a:moveTo>
                  <a:lnTo>
                    <a:pt x="5820943" y="0"/>
                  </a:lnTo>
                  <a:lnTo>
                    <a:pt x="5820943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36090" y="7998378"/>
            <a:ext cx="16161131" cy="1517347"/>
            <a:chOff x="0" y="0"/>
            <a:chExt cx="5895625" cy="553532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895625" cy="553532"/>
            </a:xfrm>
            <a:custGeom>
              <a:avLst/>
              <a:gdLst/>
              <a:ahLst/>
              <a:cxnLst/>
              <a:rect r="r" b="b" t="t" l="l"/>
              <a:pathLst>
                <a:path h="553532" w="5895625">
                  <a:moveTo>
                    <a:pt x="0" y="0"/>
                  </a:moveTo>
                  <a:lnTo>
                    <a:pt x="5895625" y="0"/>
                  </a:lnTo>
                  <a:lnTo>
                    <a:pt x="5895625" y="553532"/>
                  </a:lnTo>
                  <a:lnTo>
                    <a:pt x="0" y="55353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912854" y="77812"/>
            <a:ext cx="19625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IPC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47641" y="3199627"/>
            <a:ext cx="13314606" cy="68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0"/>
              </a:lnSpc>
              <a:spcBef>
                <a:spcPct val="0"/>
              </a:spcBef>
            </a:pPr>
            <a:r>
              <a:rPr lang="en-US" sz="4064">
                <a:solidFill>
                  <a:srgbClr val="FFFFFF"/>
                </a:solidFill>
                <a:latin typeface="Canva Sans Bold"/>
              </a:rPr>
              <a:t>Linux runs processes /applications at the same time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6737" y="5432703"/>
            <a:ext cx="15956414" cy="139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Canva Sans Bold"/>
              </a:rPr>
              <a:t>Processes running on the same machine need to exchange data with each others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09920" y="8121914"/>
            <a:ext cx="13177366" cy="139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Canva Sans Bold"/>
              </a:rPr>
              <a:t>Linux provides IPC mechanisms for processes running on the same machine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5838181" y="-3445131"/>
            <a:ext cx="1629197" cy="9666162"/>
            <a:chOff x="0" y="0"/>
            <a:chExt cx="2354580" cy="1396992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13969924"/>
            </a:xfrm>
            <a:custGeom>
              <a:avLst/>
              <a:gdLst/>
              <a:ahLst/>
              <a:cxnLst/>
              <a:rect r="r" b="b" t="t" l="l"/>
              <a:pathLst>
                <a:path h="13969924" w="2353310">
                  <a:moveTo>
                    <a:pt x="784860" y="13902613"/>
                  </a:moveTo>
                  <a:cubicBezTo>
                    <a:pt x="905510" y="13943254"/>
                    <a:pt x="1042670" y="13969924"/>
                    <a:pt x="1177290" y="13969924"/>
                  </a:cubicBezTo>
                  <a:cubicBezTo>
                    <a:pt x="1311910" y="13969924"/>
                    <a:pt x="1441450" y="13947063"/>
                    <a:pt x="1560830" y="13906424"/>
                  </a:cubicBezTo>
                  <a:cubicBezTo>
                    <a:pt x="1563370" y="13905154"/>
                    <a:pt x="1565910" y="13905154"/>
                    <a:pt x="1568450" y="13903885"/>
                  </a:cubicBezTo>
                  <a:cubicBezTo>
                    <a:pt x="2016760" y="13741324"/>
                    <a:pt x="2346960" y="13312063"/>
                    <a:pt x="2353310" y="127762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766448"/>
                  </a:lnTo>
                  <a:cubicBezTo>
                    <a:pt x="6350" y="13314604"/>
                    <a:pt x="331470" y="13743863"/>
                    <a:pt x="784860" y="13902613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436" t="967" r="0" b="1164"/>
          <a:stretch>
            <a:fillRect/>
          </a:stretch>
        </p:blipFill>
        <p:spPr>
          <a:xfrm flipH="false" flipV="false" rot="0">
            <a:off x="2030211" y="3732783"/>
            <a:ext cx="16257789" cy="521694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23218" y="954580"/>
            <a:ext cx="8965600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5"/>
              </a:lnSpc>
            </a:pPr>
            <a:r>
              <a:rPr lang="en-US" sz="6900" spc="345">
                <a:solidFill>
                  <a:srgbClr val="FFFFFF"/>
                </a:solidFill>
                <a:latin typeface="Canva Sans Bold"/>
              </a:rPr>
              <a:t>IPC in our project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33973" y="3931184"/>
            <a:ext cx="12023044" cy="217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12"/>
              </a:lnSpc>
            </a:pPr>
            <a:r>
              <a:rPr lang="en-US" sz="12723">
                <a:solidFill>
                  <a:srgbClr val="2B4A9D"/>
                </a:solidFill>
                <a:latin typeface="Canva Sans Bold"/>
              </a:rPr>
              <a:t>Project's Demo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271895" y="1046184"/>
            <a:ext cx="12993464" cy="210257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393435" y="4255453"/>
            <a:ext cx="8686051" cy="171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3"/>
              </a:lnSpc>
            </a:pPr>
            <a:r>
              <a:rPr lang="en-US" sz="10059">
                <a:solidFill>
                  <a:srgbClr val="2B4A9D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04138" y="181984"/>
            <a:ext cx="9866065" cy="1259922"/>
            <a:chOff x="0" y="0"/>
            <a:chExt cx="3599167" cy="4596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599167" cy="459623"/>
            </a:xfrm>
            <a:custGeom>
              <a:avLst/>
              <a:gdLst/>
              <a:ahLst/>
              <a:cxnLst/>
              <a:rect r="r" b="b" t="t" l="l"/>
              <a:pathLst>
                <a:path h="459623" w="3599167">
                  <a:moveTo>
                    <a:pt x="0" y="0"/>
                  </a:moveTo>
                  <a:lnTo>
                    <a:pt x="3599167" y="0"/>
                  </a:lnTo>
                  <a:lnTo>
                    <a:pt x="3599167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7076" y="1724262"/>
            <a:ext cx="12768584" cy="1630581"/>
            <a:chOff x="0" y="0"/>
            <a:chExt cx="3599167" cy="45962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599167" cy="459623"/>
            </a:xfrm>
            <a:custGeom>
              <a:avLst/>
              <a:gdLst/>
              <a:ahLst/>
              <a:cxnLst/>
              <a:rect r="r" b="b" t="t" l="l"/>
              <a:pathLst>
                <a:path h="459623" w="3599167">
                  <a:moveTo>
                    <a:pt x="0" y="0"/>
                  </a:moveTo>
                  <a:lnTo>
                    <a:pt x="3599167" y="0"/>
                  </a:lnTo>
                  <a:lnTo>
                    <a:pt x="3599167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3640593"/>
            <a:ext cx="13940326" cy="1502907"/>
            <a:chOff x="0" y="0"/>
            <a:chExt cx="3088859" cy="33301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088859" cy="333010"/>
            </a:xfrm>
            <a:custGeom>
              <a:avLst/>
              <a:gdLst/>
              <a:ahLst/>
              <a:cxnLst/>
              <a:rect r="r" b="b" t="t" l="l"/>
              <a:pathLst>
                <a:path h="333010" w="3088859">
                  <a:moveTo>
                    <a:pt x="0" y="0"/>
                  </a:moveTo>
                  <a:lnTo>
                    <a:pt x="3088859" y="0"/>
                  </a:lnTo>
                  <a:lnTo>
                    <a:pt x="3088859" y="333010"/>
                  </a:lnTo>
                  <a:lnTo>
                    <a:pt x="0" y="33301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14436" y="7747529"/>
            <a:ext cx="13475351" cy="1259922"/>
            <a:chOff x="0" y="0"/>
            <a:chExt cx="4915845" cy="459623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915845" cy="459623"/>
            </a:xfrm>
            <a:custGeom>
              <a:avLst/>
              <a:gdLst/>
              <a:ahLst/>
              <a:cxnLst/>
              <a:rect r="r" b="b" t="t" l="l"/>
              <a:pathLst>
                <a:path h="459623" w="4915845">
                  <a:moveTo>
                    <a:pt x="0" y="0"/>
                  </a:moveTo>
                  <a:lnTo>
                    <a:pt x="4915845" y="0"/>
                  </a:lnTo>
                  <a:lnTo>
                    <a:pt x="4915845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07076" y="5644079"/>
            <a:ext cx="14252786" cy="1400273"/>
            <a:chOff x="0" y="0"/>
            <a:chExt cx="4017530" cy="39470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4017530" cy="394705"/>
            </a:xfrm>
            <a:custGeom>
              <a:avLst/>
              <a:gdLst/>
              <a:ahLst/>
              <a:cxnLst/>
              <a:rect r="r" b="b" t="t" l="l"/>
              <a:pathLst>
                <a:path h="394705" w="4017530">
                  <a:moveTo>
                    <a:pt x="0" y="0"/>
                  </a:moveTo>
                  <a:lnTo>
                    <a:pt x="4017530" y="0"/>
                  </a:lnTo>
                  <a:lnTo>
                    <a:pt x="4017530" y="394705"/>
                  </a:lnTo>
                  <a:lnTo>
                    <a:pt x="0" y="394705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937161" y="192539"/>
            <a:ext cx="7337360" cy="108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8"/>
              </a:lnSpc>
            </a:pPr>
            <a:r>
              <a:rPr lang="en-US" sz="6334">
                <a:solidFill>
                  <a:srgbClr val="FFFFFF"/>
                </a:solidFill>
                <a:latin typeface="Canva Sans Bold"/>
              </a:rPr>
              <a:t>introduction</a:t>
            </a:r>
          </a:p>
        </p:txBody>
      </p:sp>
      <p:grpSp>
        <p:nvGrpSpPr>
          <p:cNvPr name="Group 23" id="23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914436" y="2028244"/>
            <a:ext cx="11747095" cy="97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5678">
                <a:solidFill>
                  <a:srgbClr val="FFFFFF"/>
                </a:solidFill>
                <a:latin typeface="Canva Sans Bold"/>
              </a:rPr>
              <a:t>Automotive dead reckoning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4153" y="3782763"/>
            <a:ext cx="13047378" cy="109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Canva Sans Bold"/>
              </a:rPr>
              <a:t>Emergency call system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258589" y="5672229"/>
            <a:ext cx="12359149" cy="10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FFFFF"/>
                </a:solidFill>
                <a:latin typeface="Canva Sans Bold"/>
              </a:rPr>
              <a:t>Socket programming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06324" y="7868317"/>
            <a:ext cx="13475351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Canva Sans Bold"/>
              </a:rPr>
              <a:t>Inter process communication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6286001" y="-3892950"/>
            <a:ext cx="1629197" cy="10561802"/>
            <a:chOff x="0" y="0"/>
            <a:chExt cx="2354580" cy="1526433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15264338"/>
            </a:xfrm>
            <a:custGeom>
              <a:avLst/>
              <a:gdLst/>
              <a:ahLst/>
              <a:cxnLst/>
              <a:rect r="r" b="b" t="t" l="l"/>
              <a:pathLst>
                <a:path h="15264338" w="2353310">
                  <a:moveTo>
                    <a:pt x="784860" y="15197027"/>
                  </a:moveTo>
                  <a:cubicBezTo>
                    <a:pt x="905510" y="15237668"/>
                    <a:pt x="1042670" y="15264338"/>
                    <a:pt x="1177290" y="15264338"/>
                  </a:cubicBezTo>
                  <a:cubicBezTo>
                    <a:pt x="1311910" y="15264338"/>
                    <a:pt x="1441450" y="15241477"/>
                    <a:pt x="1560830" y="15200838"/>
                  </a:cubicBezTo>
                  <a:cubicBezTo>
                    <a:pt x="1563370" y="15199568"/>
                    <a:pt x="1565910" y="15199568"/>
                    <a:pt x="1568450" y="15198299"/>
                  </a:cubicBezTo>
                  <a:cubicBezTo>
                    <a:pt x="2016760" y="15035738"/>
                    <a:pt x="2346960" y="14606477"/>
                    <a:pt x="2353310" y="1406668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055883"/>
                  </a:lnTo>
                  <a:cubicBezTo>
                    <a:pt x="6350" y="14609018"/>
                    <a:pt x="331470" y="15038277"/>
                    <a:pt x="784860" y="15197027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5139401" y="2189170"/>
            <a:ext cx="1629197" cy="9154368"/>
            <a:chOff x="0" y="0"/>
            <a:chExt cx="2354580" cy="13230259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353310" cy="13230259"/>
            </a:xfrm>
            <a:custGeom>
              <a:avLst/>
              <a:gdLst/>
              <a:ahLst/>
              <a:cxnLst/>
              <a:rect r="r" b="b" t="t" l="l"/>
              <a:pathLst>
                <a:path h="13230259" w="2353310">
                  <a:moveTo>
                    <a:pt x="784860" y="13162948"/>
                  </a:moveTo>
                  <a:cubicBezTo>
                    <a:pt x="905510" y="13203589"/>
                    <a:pt x="1042670" y="13230259"/>
                    <a:pt x="1177290" y="13230259"/>
                  </a:cubicBezTo>
                  <a:cubicBezTo>
                    <a:pt x="1311910" y="13230259"/>
                    <a:pt x="1441450" y="13207398"/>
                    <a:pt x="1560830" y="13166759"/>
                  </a:cubicBezTo>
                  <a:cubicBezTo>
                    <a:pt x="1563370" y="13165489"/>
                    <a:pt x="1565910" y="13165489"/>
                    <a:pt x="1568450" y="13164218"/>
                  </a:cubicBezTo>
                  <a:cubicBezTo>
                    <a:pt x="2016760" y="13001659"/>
                    <a:pt x="2346960" y="12572399"/>
                    <a:pt x="2353310" y="1203886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029628"/>
                  </a:lnTo>
                  <a:cubicBezTo>
                    <a:pt x="6350" y="12574939"/>
                    <a:pt x="331470" y="13004199"/>
                    <a:pt x="784860" y="13162948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667607" y="1916604"/>
            <a:ext cx="7037225" cy="395843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313299" y="5875043"/>
            <a:ext cx="4946001" cy="401241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76816" y="964105"/>
            <a:ext cx="1042421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4"/>
              </a:lnSpc>
            </a:pPr>
            <a:r>
              <a:rPr lang="en-US" sz="7499" spc="374">
                <a:solidFill>
                  <a:srgbClr val="FFFFFF"/>
                </a:solidFill>
                <a:latin typeface="Canva Sans"/>
              </a:rPr>
              <a:t>Problem statments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1176" y="5780306"/>
            <a:ext cx="1056180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"/>
              </a:rPr>
              <a:t>Project idea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97" r="0" b="1265"/>
          <a:stretch>
            <a:fillRect/>
          </a:stretch>
        </p:blipFill>
        <p:spPr>
          <a:xfrm flipH="false" flipV="false" rot="0">
            <a:off x="2031319" y="1253054"/>
            <a:ext cx="14225363" cy="9258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0498" y="291029"/>
            <a:ext cx="1532700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2B4A9D"/>
                </a:solidFill>
                <a:latin typeface="Canva Sans Bold"/>
              </a:rPr>
              <a:t>TELEMATICS CONTROL UNIT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6562" y="1733222"/>
            <a:ext cx="14894876" cy="834206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0498" y="148153"/>
            <a:ext cx="1532700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Canva Sans Bold"/>
              </a:rPr>
              <a:t>CLASSICAL VEHICLES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5671" y="1638300"/>
            <a:ext cx="15151831" cy="847415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0498" y="533400"/>
            <a:ext cx="1532700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Canva Sans Bold"/>
              </a:rPr>
              <a:t>MODERN VEHICLES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1389" r="0" b="1389"/>
          <a:stretch>
            <a:fillRect/>
          </a:stretch>
        </p:blipFill>
        <p:spPr>
          <a:xfrm flipH="false" flipV="false" rot="0">
            <a:off x="1622612" y="2284945"/>
            <a:ext cx="15042776" cy="775710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82556" y="335463"/>
            <a:ext cx="13837088" cy="194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3"/>
              </a:lnSpc>
            </a:pPr>
            <a:r>
              <a:rPr lang="en-US" sz="7222" spc="361">
                <a:solidFill>
                  <a:srgbClr val="2B4A9D"/>
                </a:solidFill>
                <a:latin typeface="Canva Sans Bold"/>
              </a:rPr>
              <a:t>WORK BREAKDOWN STRUCTURE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DAFa2p4kPgM</dc:identifier>
  <dcterms:modified xsi:type="dcterms:W3CDTF">2011-08-01T06:04:30Z</dcterms:modified>
  <cp:revision>1</cp:revision>
  <dc:title>first discussion</dc:title>
</cp:coreProperties>
</file>